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106"/>
  </p:notesMasterIdLst>
  <p:handoutMasterIdLst>
    <p:handoutMasterId r:id="rId107"/>
  </p:handoutMasterIdLst>
  <p:sldIdLst>
    <p:sldId id="267" r:id="rId2"/>
    <p:sldId id="265" r:id="rId3"/>
    <p:sldId id="266" r:id="rId4"/>
    <p:sldId id="268" r:id="rId5"/>
    <p:sldId id="269" r:id="rId6"/>
    <p:sldId id="271" r:id="rId7"/>
    <p:sldId id="276" r:id="rId8"/>
    <p:sldId id="330" r:id="rId9"/>
    <p:sldId id="329" r:id="rId10"/>
    <p:sldId id="279" r:id="rId11"/>
    <p:sldId id="281" r:id="rId12"/>
    <p:sldId id="282" r:id="rId13"/>
    <p:sldId id="285" r:id="rId14"/>
    <p:sldId id="286" r:id="rId15"/>
    <p:sldId id="287" r:id="rId16"/>
    <p:sldId id="288" r:id="rId17"/>
    <p:sldId id="290" r:id="rId18"/>
    <p:sldId id="292" r:id="rId19"/>
    <p:sldId id="326" r:id="rId20"/>
    <p:sldId id="298" r:id="rId21"/>
    <p:sldId id="300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4" r:id="rId41"/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294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6401" autoAdjust="0"/>
  </p:normalViewPr>
  <p:slideViewPr>
    <p:cSldViewPr>
      <p:cViewPr varScale="1">
        <p:scale>
          <a:sx n="74" d="100"/>
          <a:sy n="74" d="100"/>
        </p:scale>
        <p:origin x="151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ee1679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ee1679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748a94b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6e748a94b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748a94b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6e748a94b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748a94b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e748a94b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748a94b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e748a94b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748a94b_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6e748a94b_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748a94b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6e748a94b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e3fd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e3fd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3fd8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8e3fd8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e3fd8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58e3fd8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91bb00ea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91bb00ea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5e49fcc7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a5e49fcc7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994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2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0" r:id="rId5"/>
    <p:sldLayoutId id="2147483683" r:id="rId6"/>
    <p:sldLayoutId id="2147483681" r:id="rId7"/>
    <p:sldLayoutId id="2147483674" r:id="rId8"/>
    <p:sldLayoutId id="2147483676" r:id="rId9"/>
    <p:sldLayoutId id="2147483675" r:id="rId10"/>
    <p:sldLayoutId id="2147483684" r:id="rId11"/>
    <p:sldLayoutId id="2147483686" r:id="rId12"/>
    <p:sldLayoutId id="2147483687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tstrapzero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log.creative-tim.com/web-design/use-not-use-bootstrap-framework/" TargetMode="External"/><Relationship Id="rId5" Type="http://schemas.openxmlformats.org/officeDocument/2006/relationships/hyperlink" Target="http://demos.creative-tim.com/light-bootstrap-dashboard/dashboard" TargetMode="External"/><Relationship Id="rId4" Type="http://schemas.openxmlformats.org/officeDocument/2006/relationships/hyperlink" Target="http://themes.getbootstrap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froont.com/9-basic-principles-of-responsive-web-desig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point.com/easy-responsive-css-grid-layou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6986C2-105A-462C-8D68-637D27C9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369332"/>
          </a:xfrm>
        </p:spPr>
        <p:txBody>
          <a:bodyPr/>
          <a:lstStyle/>
          <a:p>
            <a:r>
              <a:rPr lang="en-US" dirty="0"/>
              <a:t>How to add the Bootstrap and jQuery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1A51-79B6-4D1A-9E31-256F762E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495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Visual Studio and open a project. In the Solution Explorer, expand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wwwroot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/lib folder and delete any old Bootstrap or jQuery libraries.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Solution Explorer, right-click on the project name and select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Client-Side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Library item.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dialog box that appears,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@”, “popper.js”,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-validate”, and “twitter-bootstrap”(but change the target location to “www/lib/bootstrap” for this one).</a:t>
            </a:r>
          </a:p>
          <a:p>
            <a:endParaRPr lang="en-US" dirty="0"/>
          </a:p>
        </p:txBody>
      </p:sp>
      <p:pic>
        <p:nvPicPr>
          <p:cNvPr id="9" name="Content Placeholder 6" descr="Refer to page 85 in textbook ">
            <a:extLst>
              <a:ext uri="{FF2B5EF4-FFF2-40B4-BE49-F238E27FC236}">
                <a16:creationId xmlns:a16="http://schemas.microsoft.com/office/drawing/2014/main" id="{97C53DC9-149F-4622-94F7-26FE33AFE1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038" y="3733800"/>
            <a:ext cx="561772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777B-79BE-4D1D-B307-E3B7E1DF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E9D9-B5C5-4FD4-AA5C-8BC87B80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8F18-1D8B-4F59-93BC-7EF0F0E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116FB-3CDE-4D99-B256-9D433007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680654"/>
            <a:ext cx="910717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3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some examples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best way to learn the components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 placed all the code I am to demo in D2L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■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strongly encourage you to play with the examples I have provided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before we explore the examples…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few general comments...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naming convention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3"/>
          <p:cNvSpPr txBox="1">
            <a:spLocks noGrp="1"/>
          </p:cNvSpPr>
          <p:nvPr>
            <p:ph type="body" idx="1"/>
          </p:nvPr>
        </p:nvSpPr>
        <p:spPr>
          <a:xfrm>
            <a:off x="198300" y="1447800"/>
            <a:ext cx="8758500" cy="4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 adheres to a common naming convention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namely:</a:t>
            </a:r>
            <a:endParaRPr/>
          </a:p>
          <a:p>
            <a:pPr marL="0" marR="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what-it-is  color-and-style  [size-modifier]</a:t>
            </a:r>
            <a:endParaRPr sz="2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instance:</a:t>
            </a:r>
            <a:endParaRPr/>
          </a:p>
          <a:p>
            <a:pPr marL="457200" marR="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btn btn-danger btn-sm</a:t>
            </a:r>
            <a:endParaRPr sz="3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everything has a size modifier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other style conventions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instance, with panels, we get an example of a common Bootstrap theme: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panel-primary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dark blue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panel-success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green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panel-info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sky blue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panel-warning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yellow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panel-danger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now...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explore the examples…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also includes 2 sample layouts we can explore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as a quick aside: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examples use a “</a:t>
            </a:r>
            <a:r>
              <a:rPr lang="en-US" sz="3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non-root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URL referencing scheme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■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title"/>
          </p:nvPr>
        </p:nvSpPr>
        <p:spPr>
          <a:xfrm>
            <a:off x="381000" y="174623"/>
            <a:ext cx="82296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Resources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>
            <a:spLocks noGrp="1"/>
          </p:cNvSpPr>
          <p:nvPr>
            <p:ph type="body" idx="1"/>
          </p:nvPr>
        </p:nvSpPr>
        <p:spPr>
          <a:xfrm>
            <a:off x="164650" y="1112725"/>
            <a:ext cx="8815200" cy="5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wide array of free Bootstrap templates…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http://www.bootstrapzero.com/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http://themes.getbootstrap.com/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dashboard template: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http://demos.creative-tim.com/light-bootstrap-dashboard/dashboard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you sure you want/need Bootstrap?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not, then this might help you decide: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http://blog.creative-tim.com/web-design/use-not-use-bootstrap-framework/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B64-16EC-4AE4-9E74-0FB0FBD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jumbotron, image, and buttons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6C3E-37FE-400F-A0E0-4BB1FD87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btn-outline-secondary"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1723-C713-47D3-8ADB-00CBFC4B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9384-8017-4B52-A090-109EC2A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0FBF8-FA97-4B11-9CF6-9C11916D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0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D906-0B2A-4DD1-8A54-FE03453F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DB4F-D788-4FA9-8974-62999CEF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312F-10CE-4DAD-9CEA-4F1CB10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DD1E-8963-4E45-8D79-7EDA0798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5" y="652075"/>
            <a:ext cx="799259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3BE-87E3-4CFD-9195-26A0785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0B7-D9C6-4B5E-8B5D-566FBA931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@model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FutureValueModel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@{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"Future Value Calculator";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-responsive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class="mt-3"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&lt;form asp-action="Index" method="post"&gt;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&gt;Monthly Investment: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1401-6FC4-4BEB-9FB2-9721AD7A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5A93-E0E2-433A-839B-98C8C1C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73DE-391A-463F-BBE8-BC03043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CB7-DC0F-401D-82C3-03D30FB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C3D-4EEB-43E3-93D0-5F06B2195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3914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&gt;Yearly Interest Rate: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Number of Years: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asp-validation-for="Years"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EB4-A3ED-4E22-AC86-E863B8DF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5688-6E3D-4DDE-B5F6-811E998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89C58-7D77-473F-9AC5-3B3305FD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A524-E05B-40F8-AE54-914F333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64E23-D250-4FE2-91F1-AE0F7BCE7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&gt;Future Value:&lt;/label&gt;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value="@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ViewBag.FutureValue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offset-sm-3"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Calculate&lt;/button&gt;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&lt;a asp-action="Index"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-outline-secondary"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&gt;Clear&lt;/a&gt;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81AB-074F-4C3C-8A7D-AD1699A8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4C472-3ECB-4BE6-BC19-DE1936C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989C-D701-462A-A782-419B559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6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EF3B-492B-453D-90BD-BA4F515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working with HTML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1F03-94E0-4F45-8464-1F787FD7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4284-6959-442D-ADF7-FD6CE3C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F124-EEE5-45DC-949C-0D052AB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63F3-A1AB-4C46-9494-8EEEE10A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143000"/>
            <a:ext cx="8459381" cy="206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6AA2A-A9D9-4ABE-8274-E999CA8F86C0}"/>
              </a:ext>
            </a:extLst>
          </p:cNvPr>
          <p:cNvSpPr txBox="1"/>
          <p:nvPr/>
        </p:nvSpPr>
        <p:spPr>
          <a:xfrm>
            <a:off x="342309" y="3398520"/>
            <a:ext cx="8459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class="table table-striped table-bordered table-hover"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9506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DBB-3227-4ABF-B80D-37F91E65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650D-0705-4B83-9FCD-D54C53696A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&gt;Department&lt;/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&gt;Phone Number&lt;/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&gt;Extension&lt;/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&lt;td&gt;General&lt;/td&gt;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&lt;td&gt;555-555-5555&lt;/td&gt;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&lt;td&gt;1&lt;/td&gt;&lt;/tr&gt;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&lt;td&gt;Customer Service&lt;/td&gt;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&lt;td&gt;555-555-5556&lt;/td&gt;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&lt;td&gt;2&lt;/td&gt;&lt;/tr&gt;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&lt;td&gt;Billing and Accounts&lt;/td&gt;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&lt;td&gt;555-555-5557&lt;/td&gt;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&lt;td&gt;3&lt;/td&gt;&lt;/tr&gt;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4488" indent="-344488"/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&lt;/table&gt;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06BA-1907-407F-987C-43BA43D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FA4D-4651-460A-BD40-0FD4DB6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C584-D709-40D1-845B-FB61F92B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7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170-94A0-47CE-A4B4-49DB483A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939C-2A8F-4622-B7E5-D3D2380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2249-BEDC-410A-A1E0-2687AB97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BC05-1E91-4130-8F1D-977A0A7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4F55F-FC9F-41CC-AD7D-EFCFD57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528762"/>
            <a:ext cx="676369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109-8E0B-4ED6-9D7A-9F13CF5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classes available to most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81FA-695A-4EDD-B4E0-00745A72A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1066800"/>
            <a:ext cx="3505200" cy="4191000"/>
          </a:xfr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lvl="0">
              <a:spcBef>
                <a:spcPts val="900"/>
              </a:spcBef>
              <a:spcAft>
                <a:spcPts val="600"/>
              </a:spcAft>
              <a:tabLst>
                <a:tab pos="1606550" algn="l"/>
                <a:tab pos="2743200" algn="l"/>
                <a:tab pos="2743200" algn="l"/>
              </a:tabLst>
            </a:pPr>
            <a:r>
              <a:rPr lang="en-US" b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	Default color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Dark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Gray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success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Green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Light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Orange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Red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light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White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Gray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93BB7-511E-47E1-AC1D-A8BD9693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89" y="5473662"/>
            <a:ext cx="8040222" cy="1238423"/>
          </a:xfrm>
          <a:prstGeom prst="rect">
            <a:avLst/>
          </a:prstGeom>
        </p:spPr>
      </p:pic>
      <p:pic>
        <p:nvPicPr>
          <p:cNvPr id="5" name="Content Placeholder 9" descr="Refer to page 107 in textbook ">
            <a:extLst>
              <a:ext uri="{FF2B5EF4-FFF2-40B4-BE49-F238E27FC236}">
                <a16:creationId xmlns:a16="http://schemas.microsoft.com/office/drawing/2014/main" id="{F007A2C0-FACD-44FF-A847-81C7F774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86400" y="1103811"/>
            <a:ext cx="3161614" cy="40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1FDBE-FB6F-4D8E-A481-B7F688A676B3}"/>
              </a:ext>
            </a:extLst>
          </p:cNvPr>
          <p:cNvSpPr txBox="1"/>
          <p:nvPr/>
        </p:nvSpPr>
        <p:spPr>
          <a:xfrm>
            <a:off x="5451566" y="1621808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-primary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text-success</a:t>
            </a:r>
          </a:p>
          <a:p>
            <a:r>
              <a:rPr lang="en-US" sz="1600" dirty="0" err="1">
                <a:highlight>
                  <a:srgbClr val="FFFF00"/>
                </a:highlight>
                <a:latin typeface="+mj-lt"/>
              </a:rPr>
              <a:t>bg</a:t>
            </a:r>
            <a:r>
              <a:rPr lang="en-US" sz="1600" dirty="0">
                <a:highlight>
                  <a:srgbClr val="FFFF00"/>
                </a:highlight>
                <a:latin typeface="+mj-lt"/>
              </a:rPr>
              <a:t>-warning</a:t>
            </a:r>
          </a:p>
        </p:txBody>
      </p:sp>
    </p:spTree>
    <p:extLst>
      <p:ext uri="{BB962C8B-B14F-4D97-AF65-F5344CB8AC3E}">
        <p14:creationId xmlns:p14="http://schemas.microsoft.com/office/powerpoint/2010/main" val="153036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B83C-9EDF-456B-93F6-41305835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libman.json</a:t>
            </a:r>
            <a:r>
              <a:rPr lang="en-US" dirty="0"/>
              <a:t> file for the client-side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8C46-4ACC-49D9-940C-4AA66CE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8BAED-43FD-4520-89F9-A585F185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1F7C-6FAF-41DC-8C30-E73BD90A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Refer to page 87 in textbook ">
            <a:extLst>
              <a:ext uri="{FF2B5EF4-FFF2-40B4-BE49-F238E27FC236}">
                <a16:creationId xmlns:a16="http://schemas.microsoft.com/office/drawing/2014/main" id="{726560FF-62CC-43C8-AAFA-66353AE9EB0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7286"/>
            <a:ext cx="5874336" cy="48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4B76B-9DE4-45E8-B621-F754DB6E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7" y="1804459"/>
            <a:ext cx="3105583" cy="1609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6D3AA2-CB41-4BA8-BC43-C82AC3676E66}"/>
              </a:ext>
            </a:extLst>
          </p:cNvPr>
          <p:cNvSpPr/>
          <p:nvPr/>
        </p:nvSpPr>
        <p:spPr bwMode="auto">
          <a:xfrm>
            <a:off x="6019800" y="3577586"/>
            <a:ext cx="2895600" cy="84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Clean to delete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itchFamily="18" charset="0"/>
              </a:rPr>
              <a:t>Restore to restore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(-&gt; restores based on the dependencies written on the code)</a:t>
            </a:r>
          </a:p>
        </p:txBody>
      </p:sp>
    </p:spTree>
    <p:extLst>
      <p:ext uri="{BB962C8B-B14F-4D97-AF65-F5344CB8AC3E}">
        <p14:creationId xmlns:p14="http://schemas.microsoft.com/office/powerpoint/2010/main" val="17996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E3C-2C98-4FD3-9C16-07FDAC9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button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9EF-F519-423E-8785-FF8B5F35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A577-C377-4C8E-8042-1BD6084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18DD-FBE6-471E-9C51-E77B8D8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B7E47-D459-4E1F-BE43-04D1D7FA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1143000"/>
            <a:ext cx="8135485" cy="120031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FC50FF-645F-440C-ACE4-A0514A51E6C7}"/>
              </a:ext>
            </a:extLst>
          </p:cNvPr>
          <p:cNvSpPr txBox="1">
            <a:spLocks/>
          </p:cNvSpPr>
          <p:nvPr/>
        </p:nvSpPr>
        <p:spPr>
          <a:xfrm>
            <a:off x="838200" y="2514601"/>
            <a:ext cx="7391400" cy="2895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50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400" b="1" kern="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kern="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kern="0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-group"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-outline-primary"&gt;Home&lt;/a&gt;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Cart&lt;/a&gt;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kern="0" dirty="0"/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53798E5B-9C89-46E8-97DB-F2641431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95400" y="5532038"/>
            <a:ext cx="5023539" cy="9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67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646D-E4B3-46EE-9A5C-1E225D05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toolbar with two button groups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F9E811DC-9883-4B6E-AFA1-0E77CF80D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55114"/>
            <a:ext cx="4950381" cy="902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EA79-9604-4CFB-8EA5-91667B9B8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class="btn-toolbar"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role="toolbar"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aria-label="Toolbar with groups"&gt;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 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aria-label="First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 aria-label="Second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690D-EEF1-4EBD-BA04-5610CB7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E0A6-4EDD-4956-9292-8F7E70D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77B5-C4A7-4DB1-9267-164E6FE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8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D97B-2493-4AFD-89B5-C035D60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889D356F-D8EE-4BE6-96A4-E12DBA6C1E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3676207" cy="1201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18AF-7050-4A9B-A432-39251EB01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90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F9D9-8068-432E-ABEA-4DB00D7A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0743-5A73-4CB4-8E00-9F588C54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FE0-74A3-412A-BB64-E65EC9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0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28F7-E211-4967-9056-8995845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creating button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8998-55BB-4F2E-92F1-9A1AFD8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B4B99-354E-4A4D-920A-3450594E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0228-5225-42DF-A669-30F13391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7FFA7-51DC-4943-862E-12583EFE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2047682"/>
            <a:ext cx="784016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EED6-16C6-4781-A5A5-9C1D7BC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dropdown</a:t>
            </a:r>
          </a:p>
        </p:txBody>
      </p:sp>
      <p:pic>
        <p:nvPicPr>
          <p:cNvPr id="8" name="Content Placeholder 7" descr="Refer to page 113 in textbook ">
            <a:extLst>
              <a:ext uri="{FF2B5EF4-FFF2-40B4-BE49-F238E27FC236}">
                <a16:creationId xmlns:a16="http://schemas.microsoft.com/office/drawing/2014/main" id="{62A5F413-2D7D-43B4-B93A-77639E0869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2475191" cy="18655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8DB5-0F8F-4FE1-9E28-DF1EE38A0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48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dropdown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type="button"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dropdown-toggle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haspopup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="true" aria-expanded="false"&gt;Products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class="dropdown-menu"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labelledby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="/product/list/guitars"&gt;Guitars&lt;/a&gt;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="/product/list/drums"&gt;Drums&lt;/a&gt;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C11B-65D1-440D-8C6C-E3ED642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83BC9-2565-4321-A192-BFA2B4E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2D93A-B8F4-4516-9F44-605AD52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9F0-259F-43A6-958E-9BC03C9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list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A7C5-8C51-4D5C-AC7B-F018F420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7492-99E6-484A-BC2B-37861189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CA2D-0D64-4541-97AD-82E1E45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EBD6E-0FD3-408C-9C97-9CBBA98D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53" y="2800262"/>
            <a:ext cx="658269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FD85-885D-404D-99FE-CA89FD0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list group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313DD529-054D-4EE2-8652-A05BE327E3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488" y="1196242"/>
            <a:ext cx="6633023" cy="2255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821C-6056-4BEF-94E8-109E14AE9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&gt;Guitars&lt;/li&gt;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3FA90-2085-46DF-9E00-A686254A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9DA1-7808-4677-9BAD-93622A88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74D8-499B-4060-B934-AA030F7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7A0F-E89D-4FEA-978A-63C03B29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Another basic list group with an active item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8E5A7A32-8C26-4405-B87B-9740AF49BA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4450" y="1143000"/>
            <a:ext cx="6498899" cy="21033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CF0F-99E9-4FFA-ACA1-3F2C6E64F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81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="/guitars"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Guitars&lt;/a&gt;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="/basses"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="/drums"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CA40F-B444-4ADB-B1E3-A20E871C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C4E58-3DF0-4EAC-93E7-EA0F8187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7622-AB3A-4E70-953F-C8EE3D19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6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193-5BD1-4828-B2D3-BB6317D6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248F-00F8-4F47-8453-01C8F50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8555-A4B6-4896-BACF-3FD48AAF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E36A-BCCF-4D52-820F-28D9266D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1699971"/>
            <a:ext cx="88404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5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2A21-BD31-4934-B342-2FA40DAC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dismissible alert with a link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25C837EA-7364-4B4C-88D3-EA41AB1098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0174" y="1121589"/>
            <a:ext cx="6407451" cy="859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2E446-5E59-4A61-8066-9D90B86C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alert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 alert-success alert-dismissible"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class="close"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data-dismiss="alert"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&amp;times;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Success!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Learn more&lt;/a&gt;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2FC7-D138-419D-B75D-B0C7CFF5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4F0C-B039-4A87-9070-2619D339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3D3ED-C1D2-4078-B9DE-8654264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491-CDB9-4DD2-8C3C-6533B2C1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Razor layout that enables client-side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04FE-274E-4E66-818C-7ACAC405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&lt;title&gt;@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["Title"]&lt;/title&gt;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/custom.css"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="~/lib/popper.js/popper.min.js"&gt;&lt;/script&gt;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jquery.validate.min.js"&gt;&lt;/script&gt;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-validation-unobtrusive/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jquery.validate.unobtrusive.min.js"&gt;&lt;/script&gt;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&lt;/html&gt;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9D08-C0F2-4089-9FD0-0029E95E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61DD-9C49-4CC5-A86F-5768C0E1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80D7-D564-496E-AA08-8A52C4DD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0797-C847-4D93-93C8-ABC23D88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AD9F-E1C3-4BC7-859E-BB37B72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B9E2-9079-4F7F-A0B4-470024DC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4DEFC-90D7-4B61-94A7-8EE38114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981200"/>
            <a:ext cx="625879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8463-E7AD-44A3-82B7-3382648A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breadcrumb with three segments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87F43336-466D-490B-8613-3C6B8AE27F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402" y="1164265"/>
            <a:ext cx="6504996" cy="8169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6B79D-7F2E-4F60-A199-69130CA4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breadcrumb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aria-label="breadcrumb"&gt;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 active"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aria-current="page"&gt;Guitars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5FE2-74A4-421D-BAAB-E366E7E6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97A26-DF29-486F-8B16-94DA2B18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D5A-F732-4552-884D-D41793A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23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FA-E35A-4011-95E0-4CE182F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</a:t>
            </a:r>
            <a:r>
              <a:rPr lang="en-US" dirty="0" err="1"/>
              <a:t>navs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3BEE-E481-448C-AF92-ABEE964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B46C-0D8D-43B3-9E64-E96EFCE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27F9-617E-4874-B390-6B147B5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D14D-BB65-41E0-924D-E3BEC89D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2276314"/>
            <a:ext cx="79830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1486-E1AD-4DA4-B65D-8D25B0D8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Nav links styled as tabs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E0E8054E-84F8-43F5-A365-EADFD7CCB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716" y="1143000"/>
            <a:ext cx="6730567" cy="59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09DF-2C5F-4249-B824-2A65E01E8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nav-tabs"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1437-3349-4831-91CF-8C80488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E2AD-D0ED-4157-87ED-74292486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3B34-84C6-4C2A-B3ED-2933974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44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89F-4FBC-44CC-B81E-EA2C25BA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same nav links styled as pills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99627DB3-B347-4F18-ABA4-D4F6833930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6344" y="1143000"/>
            <a:ext cx="6651312" cy="5730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D3EA-CF0B-42F9-9C9F-CE57B8EC8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CE9D-6009-4EC3-827B-65124723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23AE-14D3-4CEC-904F-ADC5C153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D0B3-B3EE-419F-849F-E1E3AB7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32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7B13-340A-4793-9A37-2E22259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more verbose way of coding the same nav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76B2-25A6-4A94-8A25-D775BF29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378A-E2A7-40DF-82BF-E4E0D5DD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14CE3-5FF4-4E07-9AB6-626A0BA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1EFB-1A52-4B89-88F4-9391E4B8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7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9BEFF4-D689-486C-9833-D6A55DB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32"/>
            <a:ext cx="9144000" cy="459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9FBBD-BD5B-4A01-B391-2D9A0F0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4731212"/>
            <a:ext cx="8916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CC2F-1DB5-413E-A33A-15D7BA5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expanded on a wide screen</a:t>
            </a:r>
          </a:p>
        </p:txBody>
      </p:sp>
      <p:pic>
        <p:nvPicPr>
          <p:cNvPr id="9" name="Content Placeholder 8" descr="Refer to page 121 in textbook ">
            <a:extLst>
              <a:ext uri="{FF2B5EF4-FFF2-40B4-BE49-F238E27FC236}">
                <a16:creationId xmlns:a16="http://schemas.microsoft.com/office/drawing/2014/main" id="{57009892-AA31-4EF0-BE32-89B73E8E2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25099"/>
            <a:ext cx="7239000" cy="70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004A1-2FB6-486E-AA2B-308095BF2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7391400" cy="457200"/>
          </a:xfrm>
        </p:spPr>
        <p:txBody>
          <a:bodyPr/>
          <a:lstStyle/>
          <a:p>
            <a:r>
              <a:rPr lang="en-US" dirty="0"/>
              <a:t>A navbar expanded on a small screen</a:t>
            </a:r>
          </a:p>
        </p:txBody>
      </p:sp>
      <p:pic>
        <p:nvPicPr>
          <p:cNvPr id="10" name="Content Placeholder 9" descr="Refer to page 121 in textbook ">
            <a:extLst>
              <a:ext uri="{FF2B5EF4-FFF2-40B4-BE49-F238E27FC236}">
                <a16:creationId xmlns:a16="http://schemas.microsoft.com/office/drawing/2014/main" id="{58E1510B-B803-4148-A72E-0BCEC94FA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9568" y="2514600"/>
            <a:ext cx="4507590" cy="67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00FA-6EBF-43E2-8B92-646AD5AD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6028E-9C32-4DEF-89EE-FC3760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DAF5D7-4675-4E97-98E4-3651D17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11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7F-F322-4652-88DB-48CCD331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8F1A-A954-4DF4-BDE2-9290D6ABD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 navbar-expand-md navbar-dark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class="navbar-brand"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="/"&gt;My Guitar Shop&lt;/a&gt;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class="navbar-toggler"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type="button"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data-target="#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aria-controls="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aria-expanded="false"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aria-label="Toggle navigation"&gt;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class="navbar-toggler-icon"&gt;&lt;/span&gt;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class="collapse navbar-collapse"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-auto"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 active"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="/about"&gt;About&lt;/a&gt;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0D27-CC76-404A-AED2-A3E0D03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4C5A-17FF-4DDE-A333-5EB244A3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EF09-B3BC-4F84-AC95-48692D4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1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DEED-445B-4C40-AC3B-7554EA9A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60C6-32D0-40AD-9132-6FFE7F105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2065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navbar-right"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&amp;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class="badge badge-primary"&gt;2&lt;/span&gt;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3EE2-8E9D-44B8-832C-E3971D49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A983-86AA-451C-B76F-0677FD6E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0538-24A0-4B52-91F1-B20479CA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6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078-B69C-497B-97DD-74AB996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An extra directory that may be included </a:t>
            </a:r>
            <a:br>
              <a:rPr lang="en-US" dirty="0"/>
            </a:br>
            <a:r>
              <a:rPr lang="en-US" dirty="0"/>
              <a:t>by the MVC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C0A-80A2-4A36-9410-6A3A8FE5C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14-6926-402E-A83A-D2DE516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15D8-74BD-43F1-BFFF-ACA12A8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59-76DD-45A6-8729-D1DFAC8D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6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2514-EB32-4271-A30A-07C7070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that displays the navbar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CE70-AA87-4230-9F04-596F41580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class="navbar navbar-expand-md navbar-dark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navbar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container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5AA1-4E42-489D-B791-A49A02A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BC1-3C49-4067-B682-8DA92F6C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54B6-F539-461A-9F63-0F696D0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6" descr="Refer to page 123 in textbook ">
            <a:extLst>
              <a:ext uri="{FF2B5EF4-FFF2-40B4-BE49-F238E27FC236}">
                <a16:creationId xmlns:a16="http://schemas.microsoft.com/office/drawing/2014/main" id="{D156C730-9F6D-4A1A-B7A5-090D4B21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3916511"/>
            <a:ext cx="7242676" cy="195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11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By Randy Daigle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PROG2230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ACSIT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responsive web design and describe how it supports an optimal experience on a variety of devices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client-side web development frameworks to develop responsive websites and apps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RWD?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Responsive Web Design (RWD)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66200" y="1447800"/>
            <a:ext cx="8731200" cy="5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RWD allows developers to create a website that can change its layout dynamically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can therefore create a single design that works on multiple devices: mobile phones, tablets, PCs, etc…</a:t>
            </a:r>
            <a:endParaRPr sz="2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apps/sites designed responsively are generally fluid designs – that is: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readjust themselves according to the size of the screen they are viewed in, and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also compatible with the touch interfaces of phones &amp; tablets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sequence of images from the book “</a:t>
            </a:r>
            <a:r>
              <a:rPr lang="en-US" sz="3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 Start Bootstrap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by Syed Fazle Rahma we can best illustrate the point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you had a blog-based web site/app that looked as follows on a PC (desktop/laptop):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1" y="189242"/>
            <a:ext cx="8077199" cy="666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tablet we might want it to look like the following…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609600"/>
            <a:ext cx="9029700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phone we might want it at follows: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E1F0-56EA-48AD-A443-F9862412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144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Bootstrap class values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531-8451-4E9B-A864-BD7101B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71F4-9A2A-4EEA-BD5A-114D3387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B07-B827-43CE-9C0A-E30B10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4190-F18D-4656-AA65-0993BF54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9" y="1912118"/>
            <a:ext cx="8430802" cy="2495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4364CD-7BD6-483A-999B-6CDBA415C4E3}"/>
              </a:ext>
            </a:extLst>
          </p:cNvPr>
          <p:cNvSpPr txBox="1"/>
          <p:nvPr/>
        </p:nvSpPr>
        <p:spPr>
          <a:xfrm>
            <a:off x="914400" y="44258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size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32342-9209-4BAB-B08E-D999BC75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4" y="4887515"/>
            <a:ext cx="793543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76200"/>
            <a:ext cx="4038600" cy="675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Here is another...</a:t>
            </a:r>
            <a:endParaRPr sz="440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Reference that illustrates some key principles of RWD:</a:t>
            </a:r>
            <a:endParaRPr sz="3200"/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http://blog.froont.com/9-basic-principles-of-responsive-web-design/</a:t>
            </a:r>
            <a:r>
              <a:rPr lang="en-US" sz="3200"/>
              <a:t> </a:t>
            </a:r>
            <a:endParaRPr sz="3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Introduction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Bootstrap?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3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http://getbootstrap.com/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Bootstrap is: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 most popular front-end framework for developing responsive, mobile first projects on the web.”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Bootstrap is a client-side framework that supports RWD – i.e. the design and development of responsive web apps/sites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and open sourced by Twitter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word of warning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241725" y="1371600"/>
            <a:ext cx="86556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Bootstrap is a framework that supports RWD…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be under no illusion – </a:t>
            </a:r>
            <a:r>
              <a:rPr lang="en-US" sz="295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RWD is extremely hard to do really well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to do well enough where your web site/app looks good and functions well on any device and screen size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hard that some don’t even try – rather they develop a separate site/app for different devices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path is only sustainable if all the heavy lifting is done on the server – e.g. via a RESTful service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dive right into the HTML and CSS to get started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the venerable “hello world” in Bootstrap that can hereafter serve as a starting template…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“Hello world” Bootstrap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8686"/>
            <a:ext cx="9106700" cy="53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font of course is chosen by Bootstrap!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55821"/>
            <a:ext cx="5867400" cy="357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file structure for this template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1371600"/>
            <a:ext cx="3657600" cy="534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609600" y="3581400"/>
            <a:ext cx="1676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explore some of these files</a:t>
            </a:r>
            <a:endParaRPr sz="2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footnote: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a sense of how complicated the work is that Bootstrap (and other CSS frameworks) does behind the scenes: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http://www.sitepoint.com/easy-responsive-css-grid-layouts/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9E5A-5F8F-495B-BB3E-DDB3F1B7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a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7BC1-C59B-432D-AD80-43C2EC450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&lt;main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&lt;/main&gt;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6CE6-B24D-4A37-954E-A51F637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10B8-CE15-46DB-B1A8-333DD689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6097-E087-465B-896D-DD97B1D1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74A68-864E-47D1-A9C7-12E6F8CEACD7}"/>
              </a:ext>
            </a:extLst>
          </p:cNvPr>
          <p:cNvSpPr txBox="1"/>
          <p:nvPr/>
        </p:nvSpPr>
        <p:spPr>
          <a:xfrm>
            <a:off x="152400" y="4617928"/>
            <a:ext cx="88392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is moved one column to the right on medium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offset-md-1"&gt;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is offset by one column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579782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Container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top-level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</a:t>
            </a: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we’ll dive into next, allows you to specify rows and columns of your layout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these rows and columns are contained within Bootstrap’s top-level container elements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come in 2 forms: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width, and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have a left &amp; right padding of 15px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84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solidFill>
                  <a:srgbClr val="26262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Have different fixed widths in different sized devices, as shown in this table:</a:t>
            </a:r>
            <a:endParaRPr sz="3600">
              <a:solidFill>
                <a:srgbClr val="26262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 descr="bs-fixed-widt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0" y="2924500"/>
            <a:ext cx="9144000" cy="30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fixed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Fixed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 descr="fixe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8" y="3125928"/>
            <a:ext cx="7767050" cy="3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fluid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"container-fluid"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Fluid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6" descr="flui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5" y="3233130"/>
            <a:ext cx="7640600" cy="3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Fluid-width containers do not have a fixed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they are always the width of the device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next…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put in these containers?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“Grid System”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12 column grid system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 divides the screen into columns―</a:t>
            </a: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a maximum of 12 in each row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column widths vary according to the size of screen they're displayed in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grid system is responsive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the columns resize themselves dynamically when the size of browser window changes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create </a:t>
            </a: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number of rows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intersection of these rows and columns forms the grid to contain your site's content</a:t>
            </a:r>
            <a:endParaRPr sz="2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304800" y="122247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first grid-based layout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row with 2 sections each taking up 6 columns of the grid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0" y="2909887"/>
            <a:ext cx="9116400" cy="2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2819400" y="3657600"/>
            <a:ext cx="1066800" cy="114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3505200" y="5791200"/>
            <a:ext cx="1295400" cy="838200"/>
          </a:xfrm>
          <a:prstGeom prst="wedgeRoundRectCallout">
            <a:avLst>
              <a:gd name="adj1" fmla="val -77653"/>
              <a:gd name="adj2" fmla="val -166498"/>
              <a:gd name="adj3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Bootstrap CSS classes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(more on “xs” later)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962400" y="3657600"/>
            <a:ext cx="838200" cy="114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5486400" y="5791200"/>
            <a:ext cx="1295400" cy="685800"/>
          </a:xfrm>
          <a:prstGeom prst="wedgeRoundRectCallout">
            <a:avLst>
              <a:gd name="adj1" fmla="val -115468"/>
              <a:gd name="adj2" fmla="val -191895"/>
              <a:gd name="adj3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Our own CSS classes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95550"/>
            <a:ext cx="8839200" cy="167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5605-8A44-4772-94FB-9F9390B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Bootstrap CSS classes for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CB36-B738-4356-9B1E-24E4588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5AB-0ED8-496E-83E3-A22D069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54B6-75DC-4747-8468-ECD9E18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238C-DB1D-44AD-B6AA-37B3162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143000"/>
            <a:ext cx="859274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2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are style our columns in our own CSS file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outside the Bootstrap CSS files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3352800"/>
            <a:ext cx="6295736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Next, consider…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having two rows with each spanning a differing number columns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19" y="0"/>
            <a:ext cx="88605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38338"/>
            <a:ext cx="89154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here…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CSS used is: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91" y="2286000"/>
            <a:ext cx="4155209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screen size codes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using the following size codes: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col-xs-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small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-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col-sm-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col-md-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992px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col-lg-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1200px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of these…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Codes (e.g. “</a:t>
            </a: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”) as </a:t>
            </a: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(or device) </a:t>
            </a:r>
            <a:r>
              <a:rPr lang="en-US" sz="32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modes</a:t>
            </a:r>
            <a:endParaRPr u="sng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is always based on a grid of 12 columns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job, potentially for each 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mode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is to specify column settings that declare how many of the 12 Bootstrap grid columns that you want a given content column to span on the screen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consider a first example that specifies settings for 2 different screen modes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 doing we get our first glimpse into RWD!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first responsive layout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that displays 2 columns side-by-side except on very small screens (i.e. in “xs” mode) where they flow down the page: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on say a desktop: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precisely: anything in “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 or above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69919"/>
            <a:ext cx="8686799" cy="150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when resized to “xs” size: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28888"/>
            <a:ext cx="6218423" cy="303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658D-5C70-4313-8ECF-FA694459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form in vertical layout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601E-9A4D-4DD0-94DE-306016893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&lt;form asp-action="Login"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for="email"&gt;Email:&lt;/label&gt;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"&gt;Password:&lt;/label&gt;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type="password"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1CD2-7718-404C-8443-EC4D4258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EA341-1F03-4675-9B71-AD614CF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B62-9022-41AC-942B-D05E650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7" descr="Refer to page 95 in textbook ">
            <a:extLst>
              <a:ext uri="{FF2B5EF4-FFF2-40B4-BE49-F238E27FC236}">
                <a16:creationId xmlns:a16="http://schemas.microsoft.com/office/drawing/2014/main" id="{80B2A025-1DEC-4C2B-A73E-A82938F8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3624609"/>
            <a:ext cx="7347500" cy="239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120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Or: using “container-fluid”…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get the following on larger screens: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2918442"/>
            <a:ext cx="8915399" cy="241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>
            <a:spLocks noGrp="1"/>
          </p:cNvSpPr>
          <p:nvPr>
            <p:ph type="title"/>
          </p:nvPr>
        </p:nvSpPr>
        <p:spPr>
          <a:xfrm>
            <a:off x="132025" y="418275"/>
            <a:ext cx="8852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structural/layout row vs content row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3"/>
          <p:cNvSpPr txBox="1">
            <a:spLocks noGrp="1"/>
          </p:cNvSpPr>
          <p:nvPr>
            <p:ph type="body" idx="1"/>
          </p:nvPr>
        </p:nvSpPr>
        <p:spPr>
          <a:xfrm>
            <a:off x="132025" y="1265250"/>
            <a:ext cx="8918700" cy="5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last example serves to highlight an extremely important concept, namely: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can be 2 different meanings to “</a:t>
            </a:r>
            <a:r>
              <a:rPr lang="en-US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here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grid system defines a grid for structuring your layout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such a row in Bootstrap is a structural layout row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turn out that there are multiple “rows of content”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with the last example in xs mode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have 1 structural/layout row and, in xs-mode only, 2 content rows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1286025" y="3313800"/>
            <a:ext cx="7401000" cy="262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6414500" y="2242225"/>
            <a:ext cx="2143200" cy="597900"/>
          </a:xfrm>
          <a:prstGeom prst="wedgeRoundRectCallout">
            <a:avLst>
              <a:gd name="adj1" fmla="val -84699"/>
              <a:gd name="adj2" fmla="val 129223"/>
              <a:gd name="adj3" fmla="val 0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structural/layout row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1665175" y="4171050"/>
            <a:ext cx="3890700" cy="857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7100300" y="5214025"/>
            <a:ext cx="1356600" cy="597900"/>
          </a:xfrm>
          <a:prstGeom prst="wedgeRoundRectCallout">
            <a:avLst>
              <a:gd name="adj1" fmla="val -165067"/>
              <a:gd name="adj2" fmla="val -158266"/>
              <a:gd name="adj3" fmla="val 0"/>
            </a:avLst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content row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</a:t>
            </a: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xs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-mode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28888"/>
            <a:ext cx="6218400" cy="3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next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put these concepts to use to develop the layout for a blog-style web page that responsively adjusts its layout for different devices and screen sizes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 we set up the following: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columns of blog posts in “md” (or larger) mode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columns of blog posts in “sm” mode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column of blog posts in “xs” mode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we have…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7" y="97971"/>
            <a:ext cx="9073384" cy="668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98814"/>
            <a:ext cx="9012910" cy="484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finally…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to convince that it really works, here is a photo of the same page being displayed on 3 of my devices: Chrome on my laptop, Safari on my iPad, and Chrome on my Android phone…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885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Bootstrap Grid features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leave the basics of the Bootstrap Grid system it is good to know about the following extra features: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nested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offset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manually reordered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look at some basic examples making use of these features…</a:t>
            </a:r>
            <a:endParaRPr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C0E4-659B-4F13-B294-6A6FD2A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for the form in horizontal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4939-8DE6-49E7-B482-41255869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asp-action="Login" method="post"&gt;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&gt;Email:&lt;/label&gt;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&gt;Password:&lt;/label&gt;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type="password" id="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4E8D-87FE-4745-892B-D53AB967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2862-E75E-4405-8098-12035B5E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EDF-1DFE-4484-AA64-7A12AE06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7" descr="Refer to page 95 in textbook ">
            <a:extLst>
              <a:ext uri="{FF2B5EF4-FFF2-40B4-BE49-F238E27FC236}">
                <a16:creationId xmlns:a16="http://schemas.microsoft.com/office/drawing/2014/main" id="{569F9076-63E1-483F-B654-CDC45E09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4491" y="4800600"/>
            <a:ext cx="7311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069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consider the following example…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771"/>
            <a:ext cx="8553438" cy="683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14563"/>
            <a:ext cx="8763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Offsetting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667000"/>
            <a:ext cx="9040272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98" y="1828800"/>
            <a:ext cx="7626302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Pushing &amp; Pulling (reordering) columns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514600"/>
            <a:ext cx="8961389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152650"/>
            <a:ext cx="89916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wrap-up comments…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Bootstrap Grid system: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offset, push &amp; pull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of course versions for each screen mode: xs, sm, md, lg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really quite flexible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are creative enough, then you can pretty much define any layout within the constraints of this 12-column-based grid system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Components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you have your layout figured out and specified with Bootstrap’s grid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next?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start placing things in the cells of your grid layout - what “things”? - e.g.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Text/image content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components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2CBF0C51-FCA5-4921-B1FD-7B105874AA55}" vid="{F55EC80B-EFC3-4E89-A5C8-7694F95B6F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898</TotalTime>
  <Words>5209</Words>
  <Application>Microsoft Office PowerPoint</Application>
  <PresentationFormat>On-screen Show (4:3)</PresentationFormat>
  <Paragraphs>727</Paragraphs>
  <Slides>104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Arial Narrow</vt:lpstr>
      <vt:lpstr>Calibri</vt:lpstr>
      <vt:lpstr>Courier New</vt:lpstr>
      <vt:lpstr>Times New Roman</vt:lpstr>
      <vt:lpstr>Master slides_with_titles_logo</vt:lpstr>
      <vt:lpstr>How to add the Bootstrap and jQuery libraries</vt:lpstr>
      <vt:lpstr>The libman.json file for the client-side libraries</vt:lpstr>
      <vt:lpstr>A Razor layout that enables client-side libraries</vt:lpstr>
      <vt:lpstr>An extra directory that may be included  by the MVC template</vt:lpstr>
      <vt:lpstr>PowerPoint Presentation</vt:lpstr>
      <vt:lpstr>The HTML for a grid</vt:lpstr>
      <vt:lpstr>Bootstrap CSS classes for forms</vt:lpstr>
      <vt:lpstr>The HTML for the form in vertical layout</vt:lpstr>
      <vt:lpstr>The HTML for the form in horizontal layout</vt:lpstr>
      <vt:lpstr>PowerPoint Presentation</vt:lpstr>
      <vt:lpstr>The HTML for the jumbotron, image, and buttons</vt:lpstr>
      <vt:lpstr>PowerPoint Presentation</vt:lpstr>
      <vt:lpstr>The code for the Index view (part 1)</vt:lpstr>
      <vt:lpstr>The code for the Index view (part 2)</vt:lpstr>
      <vt:lpstr>The code for the Index view (part 3)</vt:lpstr>
      <vt:lpstr>CSS classes for working with HTML tables</vt:lpstr>
      <vt:lpstr>The HTML for the table</vt:lpstr>
      <vt:lpstr>Common CSS classes for text</vt:lpstr>
      <vt:lpstr>The context classes available to most elements</vt:lpstr>
      <vt:lpstr>Common CSS classes for creating button groups</vt:lpstr>
      <vt:lpstr>A toolbar with two button groups</vt:lpstr>
      <vt:lpstr>A button with a badge</vt:lpstr>
      <vt:lpstr>CSS classes for creating button dropdowns</vt:lpstr>
      <vt:lpstr>A button dropdown</vt:lpstr>
      <vt:lpstr>Common CSS classes for creating list groups</vt:lpstr>
      <vt:lpstr>A basic list group</vt:lpstr>
      <vt:lpstr>Another basic list group with an active item</vt:lpstr>
      <vt:lpstr>PowerPoint Presentation</vt:lpstr>
      <vt:lpstr>A dismissible alert with a link</vt:lpstr>
      <vt:lpstr>PowerPoint Presentation</vt:lpstr>
      <vt:lpstr>A breadcrumb with three segments</vt:lpstr>
      <vt:lpstr>Common CSS classes for creating navs</vt:lpstr>
      <vt:lpstr>Nav links styled as tabs</vt:lpstr>
      <vt:lpstr>The same nav links styled as pills</vt:lpstr>
      <vt:lpstr>A more verbose way of coding the same nav links</vt:lpstr>
      <vt:lpstr>PowerPoint Presentation</vt:lpstr>
      <vt:lpstr>A navbar expanded on a wide screen</vt:lpstr>
      <vt:lpstr>The HTML for the navbar (part 1)</vt:lpstr>
      <vt:lpstr>The HTML for the navbar (part 2)</vt:lpstr>
      <vt:lpstr>The HTML that displays the navbar</vt:lpstr>
      <vt:lpstr>Bootstrap</vt:lpstr>
      <vt:lpstr>Objectives</vt:lpstr>
      <vt:lpstr>What is RWD?</vt:lpstr>
      <vt:lpstr>What is Responsive Web Design (RWD)</vt:lpstr>
      <vt:lpstr>For instance…</vt:lpstr>
      <vt:lpstr>PowerPoint Presentation</vt:lpstr>
      <vt:lpstr>Which…</vt:lpstr>
      <vt:lpstr>PowerPoint Presentation</vt:lpstr>
      <vt:lpstr>And…</vt:lpstr>
      <vt:lpstr>PowerPoint Presentation</vt:lpstr>
      <vt:lpstr>Here is another...</vt:lpstr>
      <vt:lpstr>Bootstrap: Introduction</vt:lpstr>
      <vt:lpstr>What is Bootstrap?</vt:lpstr>
      <vt:lpstr>A word of warning</vt:lpstr>
      <vt:lpstr>Getting started</vt:lpstr>
      <vt:lpstr>“Hello world” Bootstrap</vt:lpstr>
      <vt:lpstr>Which produces…</vt:lpstr>
      <vt:lpstr>The file structure for this template</vt:lpstr>
      <vt:lpstr>A footnote:</vt:lpstr>
      <vt:lpstr>Bootstrap: The Container </vt:lpstr>
      <vt:lpstr>Bootstrap’s top-level containers</vt:lpstr>
      <vt:lpstr>Fixed width containers</vt:lpstr>
      <vt:lpstr>A fixed width example:</vt:lpstr>
      <vt:lpstr>And a fluid width example:</vt:lpstr>
      <vt:lpstr>Where...</vt:lpstr>
      <vt:lpstr>Bootstrap: The “Grid System”</vt:lpstr>
      <vt:lpstr>Bootstrap’s 12 column grid system</vt:lpstr>
      <vt:lpstr>For example</vt:lpstr>
      <vt:lpstr>Which produces…</vt:lpstr>
      <vt:lpstr>Note</vt:lpstr>
      <vt:lpstr>Next, consider…</vt:lpstr>
      <vt:lpstr>PowerPoint Presentation</vt:lpstr>
      <vt:lpstr>Which produces…</vt:lpstr>
      <vt:lpstr>And here…</vt:lpstr>
      <vt:lpstr>Bootstrap’s screen size codes</vt:lpstr>
      <vt:lpstr>Think of these…</vt:lpstr>
      <vt:lpstr>A first responsive layout</vt:lpstr>
      <vt:lpstr>Which produces…</vt:lpstr>
      <vt:lpstr>And…</vt:lpstr>
      <vt:lpstr>Or: using “container-fluid”…</vt:lpstr>
      <vt:lpstr>structural/layout row vs content row</vt:lpstr>
      <vt:lpstr>That is...</vt:lpstr>
      <vt:lpstr>That is…</vt:lpstr>
      <vt:lpstr>And next</vt:lpstr>
      <vt:lpstr>That is, we have…</vt:lpstr>
      <vt:lpstr>And…</vt:lpstr>
      <vt:lpstr>And finally…</vt:lpstr>
      <vt:lpstr>PowerPoint Presentation</vt:lpstr>
      <vt:lpstr>Extra Bootstrap Grid features</vt:lpstr>
      <vt:lpstr>Nested columns</vt:lpstr>
      <vt:lpstr>PowerPoint Presentation</vt:lpstr>
      <vt:lpstr>Which produces…</vt:lpstr>
      <vt:lpstr>Offsetting Columns</vt:lpstr>
      <vt:lpstr>Which produces…</vt:lpstr>
      <vt:lpstr>Pushing &amp; Pulling (reordering) columns</vt:lpstr>
      <vt:lpstr>Which produces…</vt:lpstr>
      <vt:lpstr>Some wrap-up comments…</vt:lpstr>
      <vt:lpstr>Bootstrap: Components</vt:lpstr>
      <vt:lpstr>Now...</vt:lpstr>
      <vt:lpstr>Let’s...</vt:lpstr>
      <vt:lpstr>Bootstrap’s naming convention</vt:lpstr>
      <vt:lpstr>There are other style conventions</vt:lpstr>
      <vt:lpstr>So now...</vt:lpstr>
      <vt:lpstr>Bootstrap Resources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Bethany Cabrera</dc:creator>
  <cp:lastModifiedBy>baek kwangjin</cp:lastModifiedBy>
  <cp:revision>74</cp:revision>
  <cp:lastPrinted>2016-01-14T23:03:16Z</cp:lastPrinted>
  <dcterms:created xsi:type="dcterms:W3CDTF">2019-12-11T19:01:25Z</dcterms:created>
  <dcterms:modified xsi:type="dcterms:W3CDTF">2021-10-25T04:51:39Z</dcterms:modified>
</cp:coreProperties>
</file>